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13.xml" ContentType="application/vnd.openxmlformats-officedocument.presentationml.slide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C274530B-97B3-4464-8F46-B300EB501181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hyperlink" Target="mailto:Folding@home" TargetMode="External"/><Relationship Id="rId2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4: предсказание фолдинга в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о вторичных структурах 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Способы предсказания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Применение грамматик к анализу последовательностей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"/>
          <p:cNvSpPr txBox="1"/>
          <p:nvPr/>
        </p:nvSpPr>
        <p:spPr>
          <a:xfrm>
            <a:off x="165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Нуссинов: заполнение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620000" y="1008000"/>
            <a:ext cx="5364000" cy="11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всех подстрок длины 2 до подстрок длины L выполняем: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70" name=""/>
              <p:cNvSpPr txBox="1"/>
              <p:nvPr/>
            </p:nvSpPr>
            <p:spPr>
              <a:xfrm>
                <a:off x="1800360" y="2160000"/>
                <a:ext cx="3425760" cy="1439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S</m:t>
                        </m:r>
                      </m:e>
                      <m:sub>
                        <m:r>
                          <m:t xml:space="preserve">i</m:t>
                        </m:r>
                        <m:r>
                          <m:t xml:space="preserve">,</m:t>
                        </m:r>
                        <m:r>
                          <m:t xml:space="preserve">j</m:t>
                        </m:r>
                      </m:sub>
                    </m:sSub>
                    <m:r>
                      <m:t xml:space="preserve">=</m:t>
                    </m:r>
                    <m:r>
                      <m:t xml:space="preserve">max</m:t>
                    </m:r>
                    <m:d>
                      <m:dPr>
                        <m:begChr m:val="{"/>
                        <m:endChr m:val="}"/>
                      </m:dPr>
                      <m:e>
                        <m:eqArr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+</m:t>
                                </m:r>
                                <m:r>
                                  <m:t xml:space="preserve">1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  <m:r>
                                  <m:t xml:space="preserve">−</m:t>
                                </m:r>
                                <m:r>
                                  <m:t xml:space="preserve">1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+</m:t>
                                </m:r>
                                <m:r>
                                  <m:t xml:space="preserve">1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  <m:r>
                                  <m:t xml:space="preserve">−</m:t>
                                </m:r>
                                <m:r>
                                  <m:t xml:space="preserve">1</m:t>
                                </m:r>
                              </m:sub>
                            </m:sSub>
                            <m:r>
                              <m:t xml:space="preserve">+</m:t>
                            </m:r>
                            <m:sSub>
                              <m:e>
                                <m:r>
                                  <m:t xml:space="preserve">m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max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&lt;</m:t>
                                </m:r>
                                <m:r>
                                  <m:t xml:space="preserve">k</m:t>
                                </m:r>
                                <m:r>
                                  <m:t xml:space="preserve">&lt;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  <m:d>
                              <m:dPr>
                                <m:begChr m:val="("/>
                                <m:endChr m:val=")"/>
                              </m:dPr>
                              <m:e>
                                <m:sSub>
                                  <m:e>
                                    <m:r>
                                      <m:t xml:space="preserve">S</m:t>
                                    </m:r>
                                  </m:e>
                                  <m:sub>
                                    <m:r>
                                      <m:t xml:space="preserve">i</m:t>
                                    </m:r>
                                    <m:r>
                                      <m:t xml:space="preserve">,</m:t>
                                    </m:r>
                                    <m:r>
                                      <m:t xml:space="preserve">k</m:t>
                                    </m:r>
                                  </m:sub>
                                </m:sSub>
                                <m:r>
                                  <m:t xml:space="preserve">+</m:t>
                                </m:r>
                                <m:sSub>
                                  <m:e>
                                    <m:r>
                                      <m:t xml:space="preserve">S</m:t>
                                    </m:r>
                                  </m:e>
                                  <m:sub>
                                    <m:r>
                                      <m:t xml:space="preserve">k</m:t>
                                    </m:r>
                                    <m:r>
                                      <m:t xml:space="preserve">+</m:t>
                                    </m:r>
                                    <m:r>
                                      <m:t xml:space="preserve">1</m:t>
                                    </m:r>
                                    <m:r>
                                      <m:t xml:space="preserve">,</m:t>
                                    </m:r>
                                    <m:r>
                                      <m:t xml:space="preserve">j</m:t>
                                    </m:r>
                                  </m:sub>
                                </m:sSub>
                              </m:e>
                            </m:d>
                          </m:e>
                        </m:eqArr>
                      </m:e>
                    </m:d>
                  </m:oMath>
                </a14:m>
              </a:p>
            </p:txBody>
          </p:sp>
        </mc:Choice>
        <mc:Fallback/>
      </mc:AlternateContent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6840000" y="936000"/>
            <a:ext cx="3164040" cy="3188160"/>
          </a:xfrm>
          <a:prstGeom prst="rect">
            <a:avLst/>
          </a:prstGeom>
          <a:ln w="0">
            <a:noFill/>
          </a:ln>
        </p:spPr>
      </p:pic>
      <p:sp>
        <p:nvSpPr>
          <p:cNvPr id="72" name=""/>
          <p:cNvSpPr txBox="1"/>
          <p:nvPr/>
        </p:nvSpPr>
        <p:spPr>
          <a:xfrm>
            <a:off x="1656000" y="3744000"/>
            <a:ext cx="5364000" cy="11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 есть опять же перебираем все способы, которыми можно перейти в ячейку i,j и выбираем максимальный по оценке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"/>
          <p:cNvSpPr txBox="1"/>
          <p:nvPr/>
        </p:nvSpPr>
        <p:spPr>
          <a:xfrm>
            <a:off x="165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Нуссинов: заполнение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1620000" y="1008000"/>
            <a:ext cx="4500000" cy="25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итоге нашли, что максимум пар для данной последовательности равен 3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Чтобы найти саму структуру выполняем обратный проход с помощью автомата с магазинной памятью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6264000" y="899640"/>
            <a:ext cx="3761280" cy="378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Ремарка про автоматы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2359800" y="1008000"/>
            <a:ext cx="6208200" cy="4656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 txBox="1"/>
          <p:nvPr/>
        </p:nvSpPr>
        <p:spPr>
          <a:xfrm>
            <a:off x="1584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Ремарка про автоматы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9" name=""/>
          <p:cNvSpPr txBox="1"/>
          <p:nvPr/>
        </p:nvSpPr>
        <p:spPr>
          <a:xfrm>
            <a:off x="1368000" y="792000"/>
            <a:ext cx="8496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Автоматы — абстрактное вычислительное устройство, имеющее список правил, определяющие поведение — принять/отклонить символ, переходы и прочее. Используется для разбора строк, определяя соответствует ли она правилам или нет. Простой пример конечного автомата для регулярного выражения — распознает область триплетов CGG.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1710000" y="2995200"/>
            <a:ext cx="5274000" cy="2674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Ремарка про автоматы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1548000" y="1008000"/>
            <a:ext cx="8172000" cy="194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Автоматы должны иметь алфавит (конечный, в случае конечных автоматов), правила перехода и множество состояний.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Автоматы существуют в естественной среде на уровне клеток — например клеточные автоматы.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1711800" y="2916000"/>
            <a:ext cx="3688200" cy="2766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 txBox="1"/>
          <p:nvPr/>
        </p:nvSpPr>
        <p:spPr>
          <a:xfrm>
            <a:off x="1008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Нуссинов: обратный проход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5" name=""/>
          <p:cNvSpPr txBox="1"/>
          <p:nvPr/>
        </p:nvSpPr>
        <p:spPr>
          <a:xfrm>
            <a:off x="1620000" y="1008000"/>
            <a:ext cx="4500000" cy="460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Инициализируем автомат — помещаем (1,L) в магазин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Пока магазин не пуст повторяем: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Извлекаем (i,j)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If i&gt;=j: продолжить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Else: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If S(i+1, j) = S(i, j): (i+1, j) в магазин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Elif </a:t>
            </a: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S(i, j-1) = S(i, j): (i, j-1) в магазин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Elif </a:t>
            </a: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S(i+1, j-1) + m(i,j) = S(i, j):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запомнить i,j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Поместить (i+1, j-1) в магазин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Else; for k in range(i+1, j): # j не включено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If S(i, k) + S(k+1, j) =  S(i, j):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Поместить (k+1, j) и (i, k) в магазин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Выйти из цикла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6526800" y="720000"/>
            <a:ext cx="3481200" cy="3456000"/>
          </a:xfrm>
          <a:prstGeom prst="rect">
            <a:avLst/>
          </a:prstGeom>
          <a:ln w="0">
            <a:noFill/>
          </a:ln>
        </p:spPr>
      </p:pic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6048000" y="4062960"/>
            <a:ext cx="1152000" cy="1563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Нуссинов: проблемы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Требователен к ресурсам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Находит только одну структуру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учитывает количество водородных связей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учитывает стекинг-взаимодействия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Структура с максимумом пар далеко не всегда оптимальна по энергии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 способен находить пересекающиеся структуры, такие как псевдоузлы.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Цукера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1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Сворачивание обусловлено физикой, а не числом спаренных нуклеотидов.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Предполагается, что правильная структура в равновесии обладает наименьшей свободной энергией.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Δ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G вторичной структуры вычисляется как сумма свободных энергий всех элементов вторичной структуры.</a:t>
            </a:r>
            <a:br/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Несмотря на схожесть с алгоритмом Нуссинов, который по идее можно переписать для данного случая, есть сильное отличие: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Энергия стеблей вычисляется как сумма энергий соседних пар оснований, то есть включает n-1 элементов.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Цукера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551520" y="1296000"/>
            <a:ext cx="9456480" cy="367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Цукера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5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6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Структуру с минимальной энергией можно вычислить рекурсивно с помощью алгоритма ДП, похожего на алгоритм Нуссинов, однако используется две матрицы (W, V).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W(i,j) — энергия наилучшей структуры от i до j позиции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V(i,j) — энергия наилучшей структуры от i до j позиции, где основания в i и j спарены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Таким образом мы добавляем новые пары только в матрице V, сохраняя при этом в W указатели стекинг-взаимодействий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отличия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620000" y="1008000"/>
            <a:ext cx="3852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4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A, C, G, U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Вместо тимина урацил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РНК имеет только одну цепь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Вместо сахара дезоксирибозы используется рибоза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Частично способна сворачиваться с образованием локальных участков с двумя цепями за счет трех типов спаривания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A-U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C-G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Неоднозначные пары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C-U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I-{A, C, U}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6480000" y="0"/>
            <a:ext cx="3597120" cy="239796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5832000" y="2468520"/>
            <a:ext cx="4248000" cy="2427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Цукера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"/>
          <p:cNvSpPr txBox="1"/>
          <p:nvPr/>
        </p:nvSpPr>
        <p:spPr>
          <a:xfrm>
            <a:off x="1620000" y="1368000"/>
            <a:ext cx="27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Снова проблема псевдоузлов — чтобы их учесть, мы должны быть уверены, что нуклеотиды не будут спарены, что невозможно в ДП.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4320000" y="720000"/>
            <a:ext cx="5755680" cy="2979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Ковариантные модели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1620000" y="1368000"/>
            <a:ext cx="8100000" cy="345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основе идеи лежит знание о ограничении на изменчивость первичной структуры РНК, налагаемом вторичной и третичной структурами.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 есть последовательность может меняться только производя компенсаторные мутации, позволяющие не менять структуру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Таким образом мы можем ожидать, что в структурно верном множественном выравнивании РНК консервативные пары можно выявить по высокой частоте коррелированных компенсаторных мутаций.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Ковариантные модели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rcRect l="2639" t="2459" r="2138" b="3380"/>
          <a:stretch/>
        </p:blipFill>
        <p:spPr>
          <a:xfrm>
            <a:off x="2088000" y="1191960"/>
            <a:ext cx="6912000" cy="3992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Ковариантные модели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4" name=""/>
          <p:cNvSpPr txBox="1"/>
          <p:nvPr/>
        </p:nvSpPr>
        <p:spPr>
          <a:xfrm>
            <a:off x="1620000" y="1152000"/>
            <a:ext cx="7884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Соответственно мы можем вычислить взаимную информацию двух столбцов i, j в множественном выравнивании, показывающую насколько распределение совместных частот отличается от распределения, ожидаемого в случае независимого изменения этих столбцов.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Значение будет максимальным при независимом происхождении нуклеотидов в столбцах, а минимальным при отличной корреляции.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Высококонсервативные позиции также почти не дают информации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2145600" y="2664000"/>
            <a:ext cx="3542400" cy="92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"/>
          <p:cNvSpPr txBox="1"/>
          <p:nvPr/>
        </p:nvSpPr>
        <p:spPr>
          <a:xfrm>
            <a:off x="-72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Ковариантные модели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1656000" y="1177200"/>
            <a:ext cx="4813560" cy="3070800"/>
          </a:xfrm>
          <a:prstGeom prst="rect">
            <a:avLst/>
          </a:prstGeom>
          <a:ln w="0">
            <a:noFill/>
          </a:ln>
        </p:spPr>
      </p:pic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6336000" y="72000"/>
            <a:ext cx="3742200" cy="489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0" name=""/>
          <p:cNvSpPr txBox="1"/>
          <p:nvPr/>
        </p:nvSpPr>
        <p:spPr>
          <a:xfrm>
            <a:off x="1620000" y="1368000"/>
            <a:ext cx="493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Ноам Хомский — лингвист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Colourless green ideas sleep furiously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 мозг или алгоритм могут установить, что неизвестное ранее предложение грамматически верное. То есть может ли предложение быть порождено грамматикой?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7470360" y="906120"/>
            <a:ext cx="2609640" cy="348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3" name=""/>
          <p:cNvSpPr txBox="1"/>
          <p:nvPr/>
        </p:nvSpPr>
        <p:spPr>
          <a:xfrm>
            <a:off x="1620000" y="1368000"/>
            <a:ext cx="493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Любая грамматика состоит из символов и правил вывода или правил подстановки.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Символы могут быть абстрактные нетерминальные и терминальные,  те, что мы реально наблюдаем.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Например есть алфавит a,b и нетерминал S и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ε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. Такой грамматикой мы можем породить последовательность символов a и b.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6211440" y="3384000"/>
            <a:ext cx="3580560" cy="361440"/>
          </a:xfrm>
          <a:prstGeom prst="rect">
            <a:avLst/>
          </a:prstGeom>
          <a:ln w="0"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6060240" y="4032000"/>
            <a:ext cx="3875760" cy="33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7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Регулярная грамматика — подстановки вида W → aW и W → 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Контекстно-свободные — W→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β, то есть справа может быть любая строка, слева — только  один нетерминал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Контекстно-зависимые — α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  <a:ea typeface="Times New Roman"/>
              </a:rPr>
              <a:t>1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Wα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  <a:ea typeface="Times New Roman"/>
              </a:rPr>
              <a:t>2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 → α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  <a:ea typeface="Times New Roman"/>
              </a:rPr>
              <a:t>1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βα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  <a:ea typeface="Times New Roman"/>
              </a:rPr>
              <a:t>2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, набор разрешенных преобразований зависит от контекста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α, который может содержать любую строку из терминалов и/или нетерминалов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  <a:ea typeface="Times New Roman"/>
              </a:rPr>
              <a:t>Неограниченные - α1Wα2 → γ, любая комбинация символов слева и справа, но справа невозможна нулевая строка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"/>
          <p:cNvSpPr txBox="1"/>
          <p:nvPr/>
        </p:nvSpPr>
        <p:spPr>
          <a:xfrm>
            <a:off x="720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rcRect l="3526" t="4529" r="1310" b="2373"/>
          <a:stretch/>
        </p:blipFill>
        <p:spPr>
          <a:xfrm>
            <a:off x="4320000" y="720000"/>
            <a:ext cx="4176000" cy="2345040"/>
          </a:xfrm>
          <a:prstGeom prst="rect">
            <a:avLst/>
          </a:prstGeom>
          <a:ln w="0">
            <a:noFill/>
          </a:ln>
        </p:spPr>
      </p:pic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1944000" y="3096000"/>
            <a:ext cx="6254640" cy="25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2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Пример регулярной грамматики — шаблоны PROSITE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1931040" y="1932480"/>
            <a:ext cx="7932960" cy="2675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виды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620000" y="1008000"/>
            <a:ext cx="3852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и/мРНК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рРНК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lncRNA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snRNA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snoRNA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miRNA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siRNA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piRNA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рибозимы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5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Регулярная грамматика не способна распознать язык повторов или палиндромов. Палиндромы — КСГ, повторы КЗГ. Причина — необходимо учитывать удаленные корреляции, в то время как РГ работает только с отдельными символами.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2813400" y="2736000"/>
            <a:ext cx="4818600" cy="2523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Трансформационные грамматики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8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Любая грамматика может быть использована в вероятностной форме, пример — HMM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задачи моделирования вторичной структуры РНК это значит, что КСГ, которыми по сути являются алгоритмы Нуссинов и Цукера, могут быть представлены в вероятностной форме. Однако опять надо решить три задачи: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Выравнивание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Оценка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Обучение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4381920" y="3456000"/>
            <a:ext cx="5616000" cy="129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Фолдинг белка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1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Моделирование фолдинга in silico имеет две проблемы: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Расчет свободной энергии Гиббса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Нахождение глобального минимума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этого надо обсчитать пространство всех возможных структур — парадокс Левинталя — 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100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100 аа.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Фолдинг — путь по пути баланса между повышением (энтропия) и понижением (энергия связей)</a:t>
            </a: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	</a:t>
            </a: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свободной энергии цепи.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Решение — цепь складывается не сразу, а постепенно повышая уровень сложности структур, сохраняя изменение свободной энергии близким к нулю.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Фолдинг белка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3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Экспериментальный путь — дорогой и долгий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ЯМР спектроскопия — требует доп. расчетов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Рентгено-структурный анализ — неточен по сравнению с ЯМР, требуется подготовка образца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In silico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 гомологии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 физическим принципам (проект </a:t>
            </a:r>
            <a:r>
              <a:rPr b="0" lang="ru-RU" sz="2090" spc="-1" strike="noStrike">
                <a:solidFill>
                  <a:srgbClr val="050505"/>
                </a:solidFill>
                <a:latin typeface="Times New Roman"/>
                <a:hlinkClick r:id="rId1"/>
              </a:rPr>
              <a:t>Folding@home</a:t>
            </a: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) - требует много ресурсов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Вторичная стуктура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5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Соотнесение участков цепи с классами структур (3 спирали, 2 b-структур и 3 класса петель)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Статистический — поиск аа по базам структур и вычисление вероятности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Ближайших соседей — поиск гомолога с известной структурой и снова расчет вероятности принадлежности аа к классу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Нейросети — алгоритм PSIPRED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А также HMM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Точность &gt;85% (бенчмарки LiveBench и EVA)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Третичная стуктура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7" name=""/>
          <p:cNvSpPr txBox="1"/>
          <p:nvPr/>
        </p:nvSpPr>
        <p:spPr>
          <a:xfrm>
            <a:off x="1548000" y="1008000"/>
            <a:ext cx="8172000" cy="41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Сборка доменов — сначала найдем домены, затем их структуру, а уже тогда свернем в нативную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По гомологии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Ab initio — машинное обучение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свободной энергии - Gromacs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Коррелированные мутации — если мутация есть, а белок все равно рабочий, то значит есть компенсаторная мутация. Нужно много гомологов, зато мало ВР. Достаточно точен. Evfold.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Сравнительное моделирование — нужны гомологи со структурой, чем ближе гомолог, тем лучше.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CASP14 — соревнование по методам предсказания.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"/>
          <p:cNvSpPr txBox="1"/>
          <p:nvPr/>
        </p:nvSpPr>
        <p:spPr>
          <a:xfrm>
            <a:off x="0" y="11160"/>
            <a:ext cx="6516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Третичная стуктура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9" name=""/>
          <p:cNvSpPr txBox="1"/>
          <p:nvPr/>
        </p:nvSpPr>
        <p:spPr>
          <a:xfrm>
            <a:off x="1548000" y="1008000"/>
            <a:ext cx="3852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6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конце 2020 группа DeepMind (google) — AlphaFold2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основе нейросеть, обученная на имеющихся структурах, учитывающая корреллированные мутации. На конкурсе дала показатель в среднем 92.4% в категории с вводными данными и 87% только на первичной структуре. Разрешение структур в 1.6А — лучше экспериментального подхода.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rcRect l="15517" t="11292" r="36623" b="0"/>
          <a:stretch/>
        </p:blipFill>
        <p:spPr>
          <a:xfrm>
            <a:off x="5256360" y="11160"/>
            <a:ext cx="4823640" cy="5028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структуры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088000" y="997200"/>
            <a:ext cx="7303320" cy="467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вторичные структуры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154600" y="983520"/>
            <a:ext cx="6845400" cy="4632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вторичные структуры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1575000" y="1440000"/>
            <a:ext cx="8440200" cy="309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"/>
          <p:cNvSpPr txBox="1"/>
          <p:nvPr/>
        </p:nvSpPr>
        <p:spPr>
          <a:xfrm>
            <a:off x="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РНК: вторичная структура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1620000" y="1008000"/>
            <a:ext cx="831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Псевдоузел — формируется как минимум двумя шпилечными структурами так, что половина стебелька одной шпильки вставлена между двумя половинами стебелька другой шпильки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3024000" y="2376000"/>
            <a:ext cx="4896000" cy="322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 txBox="1"/>
          <p:nvPr/>
        </p:nvSpPr>
        <p:spPr>
          <a:xfrm>
            <a:off x="165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определить вторичные структуры?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620000" y="1008000"/>
            <a:ext cx="8316000" cy="410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Выравнивание и ДП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Максимизируем число пар комплементарных нуклеотидов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Минимизируем свободную энергию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Ковариация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ВКСГ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Сравнение с существующей структурой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"/>
          <p:cNvSpPr txBox="1"/>
          <p:nvPr/>
        </p:nvSpPr>
        <p:spPr>
          <a:xfrm>
            <a:off x="165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Алгоритм Нуссинов: идея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2" name=""/>
          <p:cNvSpPr txBox="1"/>
          <p:nvPr/>
        </p:nvSpPr>
        <p:spPr>
          <a:xfrm>
            <a:off x="1620000" y="1008000"/>
            <a:ext cx="5139360" cy="12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0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i,j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— максимум пар нуклеотидов в подпоследовательности i...j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m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i,j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= 1, если i комплементарен j, иначе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63" name=""/>
              <p:cNvSpPr txBox="1"/>
              <p:nvPr/>
            </p:nvSpPr>
            <p:spPr>
              <a:xfrm>
                <a:off x="1872000" y="3456360"/>
                <a:ext cx="3425760" cy="1439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S</m:t>
                        </m:r>
                      </m:e>
                      <m:sub>
                        <m:r>
                          <m:t xml:space="preserve">i</m:t>
                        </m:r>
                        <m:r>
                          <m:t xml:space="preserve">,</m:t>
                        </m:r>
                        <m:r>
                          <m:t xml:space="preserve">j</m:t>
                        </m:r>
                      </m:sub>
                    </m:sSub>
                    <m:r>
                      <m:t xml:space="preserve">=</m:t>
                    </m:r>
                    <m:r>
                      <m:t xml:space="preserve">max</m:t>
                    </m:r>
                    <m:d>
                      <m:dPr>
                        <m:begChr m:val="{"/>
                        <m:endChr m:val="}"/>
                      </m:dPr>
                      <m:e>
                        <m:eqArr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+</m:t>
                                </m:r>
                                <m:r>
                                  <m:t xml:space="preserve">1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  <m:r>
                                  <m:t xml:space="preserve">−</m:t>
                                </m:r>
                                <m:r>
                                  <m:t xml:space="preserve">1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S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+</m:t>
                                </m:r>
                                <m:r>
                                  <m:t xml:space="preserve">1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  <m:r>
                                  <m:t xml:space="preserve">−</m:t>
                                </m:r>
                                <m:r>
                                  <m:t xml:space="preserve">1</m:t>
                                </m:r>
                              </m:sub>
                            </m:sSub>
                            <m:r>
                              <m:t xml:space="preserve">+</m:t>
                            </m:r>
                            <m:sSub>
                              <m:e>
                                <m:r>
                                  <m:t xml:space="preserve">m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,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m:t xml:space="preserve">max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&lt;</m:t>
                                </m:r>
                                <m:r>
                                  <m:t xml:space="preserve">k</m:t>
                                </m:r>
                                <m:r>
                                  <m:t xml:space="preserve">&lt;</m:t>
                                </m:r>
                                <m:r>
                                  <m:t xml:space="preserve">j</m:t>
                                </m:r>
                              </m:sub>
                            </m:sSub>
                            <m:d>
                              <m:dPr>
                                <m:begChr m:val="("/>
                                <m:endChr m:val=")"/>
                              </m:dPr>
                              <m:e>
                                <m:sSub>
                                  <m:e>
                                    <m:r>
                                      <m:t xml:space="preserve">S</m:t>
                                    </m:r>
                                  </m:e>
                                  <m:sub>
                                    <m:r>
                                      <m:t xml:space="preserve">i</m:t>
                                    </m:r>
                                    <m:r>
                                      <m:t xml:space="preserve">,</m:t>
                                    </m:r>
                                    <m:r>
                                      <m:t xml:space="preserve">k</m:t>
                                    </m:r>
                                  </m:sub>
                                </m:sSub>
                                <m:r>
                                  <m:t xml:space="preserve">+</m:t>
                                </m:r>
                                <m:sSub>
                                  <m:e>
                                    <m:r>
                                      <m:t xml:space="preserve">S</m:t>
                                    </m:r>
                                  </m:e>
                                  <m:sub>
                                    <m:r>
                                      <m:t xml:space="preserve">k</m:t>
                                    </m:r>
                                    <m:r>
                                      <m:t xml:space="preserve">+</m:t>
                                    </m:r>
                                    <m:r>
                                      <m:t xml:space="preserve">1</m:t>
                                    </m:r>
                                    <m:r>
                                      <m:t xml:space="preserve">,</m:t>
                                    </m:r>
                                    <m:r>
                                      <m:t xml:space="preserve">j</m:t>
                                    </m:r>
                                  </m:sub>
                                </m:sSub>
                              </m:e>
                            </m:d>
                          </m:e>
                        </m:eqArr>
                      </m:e>
                    </m:d>
                  </m:oMath>
                </a14:m>
              </a:p>
            </p:txBody>
          </p:sp>
        </mc:Choice>
        <mc:Fallback/>
      </mc:AlternateContent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5184000" y="3202920"/>
            <a:ext cx="1314000" cy="2413080"/>
          </a:xfrm>
          <a:prstGeom prst="rect">
            <a:avLst/>
          </a:prstGeom>
          <a:ln w="0">
            <a:noFill/>
          </a:ln>
        </p:spPr>
      </p:pic>
      <p:pic>
        <p:nvPicPr>
          <p:cNvPr id="65" name="" descr=""/>
          <p:cNvPicPr/>
          <p:nvPr/>
        </p:nvPicPr>
        <p:blipFill>
          <a:blip r:embed="rId2"/>
          <a:srcRect l="6419" t="4657" r="7590" b="0"/>
          <a:stretch/>
        </p:blipFill>
        <p:spPr>
          <a:xfrm>
            <a:off x="6759360" y="755280"/>
            <a:ext cx="1340280" cy="2412720"/>
          </a:xfrm>
          <a:prstGeom prst="rect">
            <a:avLst/>
          </a:prstGeom>
          <a:ln w="0">
            <a:noFill/>
          </a:ln>
        </p:spPr>
      </p:pic>
      <p:pic>
        <p:nvPicPr>
          <p:cNvPr id="66" name="" descr=""/>
          <p:cNvPicPr/>
          <p:nvPr/>
        </p:nvPicPr>
        <p:blipFill>
          <a:blip r:embed="rId3"/>
          <a:stretch/>
        </p:blipFill>
        <p:spPr>
          <a:xfrm>
            <a:off x="8279280" y="712440"/>
            <a:ext cx="1728720" cy="252756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4"/>
          <a:stretch/>
        </p:blipFill>
        <p:spPr>
          <a:xfrm>
            <a:off x="6624000" y="3413160"/>
            <a:ext cx="2674080" cy="2058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6217</TotalTime>
  <Application>LibreOffice/7.1.5.2$Linux_X86_64 LibreOffice_project/10$Build-2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2021-03-17T21:00:50Z</dcterms:modified>
  <cp:revision>101</cp:revision>
  <dc:subject/>
  <dc:title>DNA</dc:title>
</cp:coreProperties>
</file>